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102"/>
  </p:notesMasterIdLst>
  <p:sldIdLst>
    <p:sldId id="256" r:id="rId3"/>
    <p:sldId id="458" r:id="rId4"/>
    <p:sldId id="257" r:id="rId5"/>
    <p:sldId id="510" r:id="rId6"/>
    <p:sldId id="513" r:id="rId7"/>
    <p:sldId id="511" r:id="rId8"/>
    <p:sldId id="512" r:id="rId9"/>
    <p:sldId id="514" r:id="rId10"/>
    <p:sldId id="509" r:id="rId11"/>
    <p:sldId id="459" r:id="rId12"/>
    <p:sldId id="468" r:id="rId13"/>
    <p:sldId id="488" r:id="rId14"/>
    <p:sldId id="515" r:id="rId15"/>
    <p:sldId id="490" r:id="rId16"/>
    <p:sldId id="489" r:id="rId17"/>
    <p:sldId id="517" r:id="rId18"/>
    <p:sldId id="518" r:id="rId19"/>
    <p:sldId id="519" r:id="rId20"/>
    <p:sldId id="520" r:id="rId21"/>
    <p:sldId id="521" r:id="rId22"/>
    <p:sldId id="522" r:id="rId23"/>
    <p:sldId id="523" r:id="rId24"/>
    <p:sldId id="524" r:id="rId25"/>
    <p:sldId id="525" r:id="rId26"/>
    <p:sldId id="526" r:id="rId27"/>
    <p:sldId id="516" r:id="rId28"/>
    <p:sldId id="492" r:id="rId29"/>
    <p:sldId id="259" r:id="rId30"/>
    <p:sldId id="261" r:id="rId31"/>
    <p:sldId id="265" r:id="rId32"/>
    <p:sldId id="267" r:id="rId33"/>
    <p:sldId id="493" r:id="rId34"/>
    <p:sldId id="494" r:id="rId35"/>
    <p:sldId id="495" r:id="rId36"/>
    <p:sldId id="496" r:id="rId37"/>
    <p:sldId id="497" r:id="rId38"/>
    <p:sldId id="498" r:id="rId39"/>
    <p:sldId id="467" r:id="rId40"/>
    <p:sldId id="536" r:id="rId41"/>
    <p:sldId id="538" r:id="rId42"/>
    <p:sldId id="539" r:id="rId43"/>
    <p:sldId id="535" r:id="rId44"/>
    <p:sldId id="537" r:id="rId45"/>
    <p:sldId id="540" r:id="rId46"/>
    <p:sldId id="541" r:id="rId47"/>
    <p:sldId id="542" r:id="rId48"/>
    <p:sldId id="469" r:id="rId49"/>
    <p:sldId id="527" r:id="rId50"/>
    <p:sldId id="528" r:id="rId51"/>
    <p:sldId id="529" r:id="rId52"/>
    <p:sldId id="531" r:id="rId53"/>
    <p:sldId id="530" r:id="rId54"/>
    <p:sldId id="532" r:id="rId55"/>
    <p:sldId id="544" r:id="rId56"/>
    <p:sldId id="545" r:id="rId57"/>
    <p:sldId id="546" r:id="rId58"/>
    <p:sldId id="547" r:id="rId59"/>
    <p:sldId id="548" r:id="rId60"/>
    <p:sldId id="549" r:id="rId61"/>
    <p:sldId id="550" r:id="rId62"/>
    <p:sldId id="472" r:id="rId63"/>
    <p:sldId id="534" r:id="rId64"/>
    <p:sldId id="533" r:id="rId65"/>
    <p:sldId id="474" r:id="rId66"/>
    <p:sldId id="475" r:id="rId67"/>
    <p:sldId id="503" r:id="rId68"/>
    <p:sldId id="504" r:id="rId69"/>
    <p:sldId id="487" r:id="rId70"/>
    <p:sldId id="460" r:id="rId71"/>
    <p:sldId id="461" r:id="rId72"/>
    <p:sldId id="462" r:id="rId73"/>
    <p:sldId id="463" r:id="rId74"/>
    <p:sldId id="464" r:id="rId75"/>
    <p:sldId id="465" r:id="rId76"/>
    <p:sldId id="466" r:id="rId77"/>
    <p:sldId id="499" r:id="rId78"/>
    <p:sldId id="500" r:id="rId79"/>
    <p:sldId id="470" r:id="rId80"/>
    <p:sldId id="471" r:id="rId81"/>
    <p:sldId id="473" r:id="rId82"/>
    <p:sldId id="476" r:id="rId83"/>
    <p:sldId id="477" r:id="rId84"/>
    <p:sldId id="478" r:id="rId85"/>
    <p:sldId id="479" r:id="rId86"/>
    <p:sldId id="480" r:id="rId87"/>
    <p:sldId id="481" r:id="rId88"/>
    <p:sldId id="482" r:id="rId89"/>
    <p:sldId id="483" r:id="rId90"/>
    <p:sldId id="484" r:id="rId91"/>
    <p:sldId id="485" r:id="rId92"/>
    <p:sldId id="486" r:id="rId93"/>
    <p:sldId id="501" r:id="rId94"/>
    <p:sldId id="506" r:id="rId95"/>
    <p:sldId id="508" r:id="rId96"/>
    <p:sldId id="507" r:id="rId97"/>
    <p:sldId id="502" r:id="rId98"/>
    <p:sldId id="505" r:id="rId99"/>
    <p:sldId id="543" r:id="rId100"/>
    <p:sldId id="444" r:id="rId10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1/29/2024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consider adding in next time: joint distributions, marginal, conditional distributions (EC303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911" marR="10067" indent="-263001" defTabSz="1812066">
              <a:lnSpc>
                <a:spcPct val="102600"/>
              </a:lnSpc>
              <a:spcBef>
                <a:spcPts val="109"/>
              </a:spcBef>
              <a:buClr>
                <a:srgbClr val="1FA49A"/>
              </a:buClr>
              <a:buSzPct val="90909"/>
              <a:buFont typeface="Lucida Sans Unicode"/>
              <a:buChar char="•"/>
              <a:tabLst>
                <a:tab pos="288169" algn="l"/>
              </a:tabLst>
            </a:pPr>
            <a:r>
              <a:rPr lang="en-US" sz="1200" spc="-89" dirty="0">
                <a:solidFill>
                  <a:prstClr val="black"/>
                </a:solidFill>
                <a:latin typeface="Tahoma"/>
                <a:cs typeface="Tahoma"/>
              </a:rPr>
              <a:t>Turns </a:t>
            </a:r>
            <a:r>
              <a:rPr lang="en-US" sz="1200" spc="-69" dirty="0">
                <a:solidFill>
                  <a:prstClr val="black"/>
                </a:solidFill>
                <a:latin typeface="Tahoma"/>
                <a:cs typeface="Tahoma"/>
              </a:rPr>
              <a:t>out </a:t>
            </a:r>
            <a:r>
              <a:rPr lang="en-US" sz="1200" spc="-50" dirty="0">
                <a:solidFill>
                  <a:prstClr val="black"/>
                </a:solidFill>
                <a:latin typeface="Tahoma"/>
                <a:cs typeface="Tahoma"/>
              </a:rPr>
              <a:t>that </a:t>
            </a:r>
            <a:r>
              <a:rPr lang="en-US" sz="1200" spc="-59" dirty="0">
                <a:solidFill>
                  <a:prstClr val="black"/>
                </a:solidFill>
                <a:latin typeface="Tahoma"/>
                <a:cs typeface="Tahoma"/>
              </a:rPr>
              <a:t>lots </a:t>
            </a:r>
            <a:r>
              <a:rPr lang="en-US" sz="1200" spc="-79" dirty="0">
                <a:solidFill>
                  <a:prstClr val="black"/>
                </a:solidFill>
                <a:latin typeface="Tahoma"/>
                <a:cs typeface="Tahoma"/>
              </a:rPr>
              <a:t>of </a:t>
            </a:r>
            <a:r>
              <a:rPr lang="en-US" sz="1200" spc="-109" dirty="0">
                <a:solidFill>
                  <a:prstClr val="black"/>
                </a:solidFill>
                <a:latin typeface="Tahoma"/>
                <a:cs typeface="Tahoma"/>
              </a:rPr>
              <a:t>economic </a:t>
            </a:r>
            <a:r>
              <a:rPr lang="en-US" sz="1200" spc="-99" dirty="0">
                <a:solidFill>
                  <a:prstClr val="black"/>
                </a:solidFill>
                <a:latin typeface="Tahoma"/>
                <a:cs typeface="Tahoma"/>
              </a:rPr>
              <a:t>variables </a:t>
            </a:r>
            <a:r>
              <a:rPr lang="en-US" sz="1200" spc="-149" dirty="0">
                <a:solidFill>
                  <a:prstClr val="black"/>
                </a:solidFill>
                <a:latin typeface="Tahoma"/>
                <a:cs typeface="Tahoma"/>
              </a:rPr>
              <a:t>are </a:t>
            </a:r>
            <a:r>
              <a:rPr lang="en-US" sz="1200" spc="-79" dirty="0">
                <a:solidFill>
                  <a:prstClr val="black"/>
                </a:solidFill>
                <a:latin typeface="Tahoma"/>
                <a:cs typeface="Tahoma"/>
              </a:rPr>
              <a:t>(approximately)  </a:t>
            </a:r>
            <a:r>
              <a:rPr lang="en-US" sz="1200" spc="-89" dirty="0">
                <a:solidFill>
                  <a:prstClr val="black"/>
                </a:solidFill>
                <a:latin typeface="Tahoma"/>
                <a:cs typeface="Tahoma"/>
              </a:rPr>
              <a:t>lognormal!</a:t>
            </a:r>
            <a:endParaRPr lang="en-US" sz="1200" dirty="0">
              <a:solidFill>
                <a:prstClr val="black"/>
              </a:solidFill>
              <a:latin typeface="Tahoma"/>
              <a:cs typeface="Tahoma"/>
            </a:endParaRPr>
          </a:p>
          <a:p>
            <a:pPr marL="286911" indent="-263001" defTabSz="1812066">
              <a:spcBef>
                <a:spcPts val="297"/>
              </a:spcBef>
              <a:buClr>
                <a:srgbClr val="1FA49A"/>
              </a:buClr>
              <a:buSzPct val="90909"/>
              <a:buFont typeface="Lucida Sans Unicode"/>
              <a:buChar char="•"/>
              <a:tabLst>
                <a:tab pos="288169" algn="l"/>
              </a:tabLst>
            </a:pPr>
            <a:r>
              <a:rPr lang="en-US" sz="1200" spc="-109" dirty="0">
                <a:solidFill>
                  <a:prstClr val="black"/>
                </a:solidFill>
                <a:latin typeface="Tahoma"/>
                <a:cs typeface="Tahoma"/>
              </a:rPr>
              <a:t>Example:  </a:t>
            </a:r>
            <a:r>
              <a:rPr lang="en-US" sz="1200" spc="-119" dirty="0">
                <a:solidFill>
                  <a:prstClr val="black"/>
                </a:solidFill>
                <a:latin typeface="Tahoma"/>
                <a:cs typeface="Tahoma"/>
              </a:rPr>
              <a:t>household</a:t>
            </a:r>
            <a:r>
              <a:rPr lang="en-US" sz="1200" spc="-129" dirty="0">
                <a:solidFill>
                  <a:prstClr val="black"/>
                </a:solidFill>
                <a:latin typeface="Tahoma"/>
                <a:cs typeface="Tahoma"/>
              </a:rPr>
              <a:t> </a:t>
            </a:r>
            <a:r>
              <a:rPr lang="en-US" sz="1200" spc="-89" dirty="0">
                <a:solidFill>
                  <a:prstClr val="black"/>
                </a:solidFill>
                <a:latin typeface="Tahoma"/>
                <a:cs typeface="Tahoma"/>
              </a:rPr>
              <a:t>income/consumption</a:t>
            </a:r>
            <a:endParaRPr lang="en-US" sz="1200" dirty="0">
              <a:solidFill>
                <a:prstClr val="black"/>
              </a:solidFill>
              <a:latin typeface="Tahoma"/>
              <a:cs typeface="Tahoma"/>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28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66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429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please include your outputs directly in the submission.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8869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885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74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868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4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useful? What do we do with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64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the data! Then you can fit this according to many distributions – they use a lognormal with parameters s 1.47 and 0.52 (resulting in 5 (2.8) days) for onset to detection delay.</a:t>
            </a:r>
          </a:p>
          <a:p>
            <a:r>
              <a:rPr lang="en-US" dirty="0"/>
              <a:t>Code available here: https://github.com/marichig/weather-conditions-COVID19/</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50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 the histogram is approximately normal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74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9478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987116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54807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737525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645212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190541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209827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t>
            </a:r>
            <a:r>
              <a:rPr lang="en-US"/>
              <a:t>+ Count Data</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206874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1/29/2024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1/29/2024</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47.png"/><Relationship Id="rId4"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3.gi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0.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70.pn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3-4: Measuring Uncertainty &amp; Confidence Intervals</a:t>
            </a:r>
          </a:p>
          <a:p>
            <a:r>
              <a:rPr lang="en-US" sz="2400" dirty="0"/>
              <a:t>January 24 – January 31,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39109850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4AFC2D-CB59-090B-B606-B326184C78DF}"/>
              </a:ext>
            </a:extLst>
          </p:cNvPr>
          <p:cNvSpPr/>
          <p:nvPr/>
        </p:nvSpPr>
        <p:spPr>
          <a:xfrm>
            <a:off x="914400" y="2032816"/>
            <a:ext cx="6832813" cy="4427284"/>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7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Lognormal distributions have some handy moments: </a:t>
                </a:r>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og-normal Distribution | Real Statistics Using Excel">
            <a:extLst>
              <a:ext uri="{FF2B5EF4-FFF2-40B4-BE49-F238E27FC236}">
                <a16:creationId xmlns:a16="http://schemas.microsoft.com/office/drawing/2014/main" id="{DD14C53D-F6DF-D2E5-C65C-DFEDA9075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94"/>
          <a:stretch/>
        </p:blipFill>
        <p:spPr bwMode="auto">
          <a:xfrm>
            <a:off x="1905000" y="3850140"/>
            <a:ext cx="6745132" cy="267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2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Lognormal Distribution Capturing?</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200" dirty="0"/>
              <a:t>Lognormal distributions capture </a:t>
            </a:r>
            <a:r>
              <a:rPr lang="en-US" sz="2200" b="1" dirty="0"/>
              <a:t>multiplicative </a:t>
            </a:r>
            <a:r>
              <a:rPr lang="en-US" sz="2200" dirty="0"/>
              <a:t>effects rather than </a:t>
            </a:r>
            <a:r>
              <a:rPr lang="en-US" sz="2200" b="1" dirty="0"/>
              <a:t>additive</a:t>
            </a:r>
          </a:p>
          <a:p>
            <a:r>
              <a:rPr lang="en-US" sz="2200" dirty="0"/>
              <a:t>E.g., changes in household health may lead to </a:t>
            </a:r>
            <a:r>
              <a:rPr lang="en-US" sz="2200" i="1" dirty="0"/>
              <a:t>percent changes </a:t>
            </a:r>
            <a:r>
              <a:rPr lang="en-US" sz="2200" dirty="0"/>
              <a:t>in consumption (equally likely to double or cut in half) rather than </a:t>
            </a:r>
            <a:r>
              <a:rPr lang="en-US" sz="2200" i="1" dirty="0"/>
              <a:t>level changes </a:t>
            </a:r>
            <a:r>
              <a:rPr lang="en-US" sz="2200" dirty="0"/>
              <a:t>(e.g., +/- $1,000)</a:t>
            </a:r>
          </a:p>
          <a:p>
            <a:r>
              <a:rPr lang="en-US" sz="2200" dirty="0"/>
              <a:t>This isn’t symmetrical in levels! But it is symmetric in </a:t>
            </a:r>
            <a:r>
              <a:rPr lang="en-US" sz="2200" b="1" dirty="0"/>
              <a:t>log space</a:t>
            </a:r>
            <a:endParaRPr lang="en-US" sz="2200" dirty="0"/>
          </a:p>
        </p:txBody>
      </p:sp>
    </p:spTree>
    <p:extLst>
      <p:ext uri="{BB962C8B-B14F-4D97-AF65-F5344CB8AC3E}">
        <p14:creationId xmlns:p14="http://schemas.microsoft.com/office/powerpoint/2010/main" val="3923095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Some PS1 Notes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283096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Data Viz (Winners?)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8138FEE-40DC-9F20-E856-55415106FD66}"/>
              </a:ext>
            </a:extLst>
          </p:cNvPr>
          <p:cNvPicPr>
            <a:picLocks noChangeAspect="1"/>
          </p:cNvPicPr>
          <p:nvPr/>
        </p:nvPicPr>
        <p:blipFill>
          <a:blip r:embed="rId3"/>
          <a:stretch>
            <a:fillRect/>
          </a:stretch>
        </p:blipFill>
        <p:spPr>
          <a:xfrm>
            <a:off x="304800" y="944870"/>
            <a:ext cx="8915400" cy="6055112"/>
          </a:xfrm>
          <a:prstGeom prst="rect">
            <a:avLst/>
          </a:prstGeom>
        </p:spPr>
      </p:pic>
    </p:spTree>
    <p:extLst>
      <p:ext uri="{BB962C8B-B14F-4D97-AF65-F5344CB8AC3E}">
        <p14:creationId xmlns:p14="http://schemas.microsoft.com/office/powerpoint/2010/main" val="79493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Data Viz (Winners?)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AB7517-F2D1-7F5D-F763-69E905FB89D9}"/>
              </a:ext>
            </a:extLst>
          </p:cNvPr>
          <p:cNvPicPr>
            <a:picLocks noChangeAspect="1"/>
          </p:cNvPicPr>
          <p:nvPr/>
        </p:nvPicPr>
        <p:blipFill>
          <a:blip r:embed="rId3"/>
          <a:stretch>
            <a:fillRect/>
          </a:stretch>
        </p:blipFill>
        <p:spPr>
          <a:xfrm>
            <a:off x="609600" y="838200"/>
            <a:ext cx="7467600" cy="6025466"/>
          </a:xfrm>
          <a:prstGeom prst="rect">
            <a:avLst/>
          </a:prstGeom>
        </p:spPr>
      </p:pic>
    </p:spTree>
    <p:extLst>
      <p:ext uri="{BB962C8B-B14F-4D97-AF65-F5344CB8AC3E}">
        <p14:creationId xmlns:p14="http://schemas.microsoft.com/office/powerpoint/2010/main" val="1853688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notes on tables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a:xfrm>
            <a:off x="609600" y="962232"/>
            <a:ext cx="9247632" cy="5217905"/>
          </a:xfrm>
        </p:spPr>
        <p:txBody>
          <a:bodyPr>
            <a:normAutofit/>
          </a:bodyPr>
          <a:lstStyle/>
          <a:p>
            <a:r>
              <a:rPr lang="en-US" sz="2400" dirty="0"/>
              <a:t>Make sure everything in a table is nicely labelled</a:t>
            </a:r>
          </a:p>
          <a:p>
            <a:pPr lvl="1"/>
            <a:r>
              <a:rPr lang="en-US" sz="2200" dirty="0"/>
              <a:t>No “educ,” for example</a:t>
            </a:r>
          </a:p>
          <a:p>
            <a:pPr lvl="1"/>
            <a:r>
              <a:rPr lang="en-US" sz="2200" dirty="0"/>
              <a:t>A complete table should have (1) a title, (2) the table, and (3) notes describing any acronyms, how sample was constructed, etc. </a:t>
            </a:r>
          </a:p>
          <a:p>
            <a:pPr lvl="1"/>
            <a:r>
              <a:rPr lang="en-US" sz="2200" dirty="0"/>
              <a:t>Careful not to have too many decimals!</a:t>
            </a:r>
          </a:p>
        </p:txBody>
      </p:sp>
      <p:pic>
        <p:nvPicPr>
          <p:cNvPr id="6" name="Picture 5">
            <a:extLst>
              <a:ext uri="{FF2B5EF4-FFF2-40B4-BE49-F238E27FC236}">
                <a16:creationId xmlns:a16="http://schemas.microsoft.com/office/drawing/2014/main" id="{18006438-80D3-7AF8-90C6-72ACA8B332C3}"/>
              </a:ext>
            </a:extLst>
          </p:cNvPr>
          <p:cNvPicPr>
            <a:picLocks noChangeAspect="1"/>
          </p:cNvPicPr>
          <p:nvPr/>
        </p:nvPicPr>
        <p:blipFill>
          <a:blip r:embed="rId3"/>
          <a:stretch>
            <a:fillRect/>
          </a:stretch>
        </p:blipFill>
        <p:spPr>
          <a:xfrm>
            <a:off x="5867400" y="2533428"/>
            <a:ext cx="5308873" cy="4324572"/>
          </a:xfrm>
          <a:prstGeom prst="rect">
            <a:avLst/>
          </a:prstGeom>
        </p:spPr>
      </p:pic>
    </p:spTree>
    <p:extLst>
      <p:ext uri="{BB962C8B-B14F-4D97-AF65-F5344CB8AC3E}">
        <p14:creationId xmlns:p14="http://schemas.microsoft.com/office/powerpoint/2010/main" val="568707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Case Study: Sampling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200" b="1" dirty="0"/>
          </a:p>
        </p:txBody>
      </p:sp>
      <p:pic>
        <p:nvPicPr>
          <p:cNvPr id="5" name="Picture 4">
            <a:extLst>
              <a:ext uri="{FF2B5EF4-FFF2-40B4-BE49-F238E27FC236}">
                <a16:creationId xmlns:a16="http://schemas.microsoft.com/office/drawing/2014/main" id="{9EA3F164-B78F-CE1D-DF84-668831B36964}"/>
              </a:ext>
            </a:extLst>
          </p:cNvPr>
          <p:cNvPicPr>
            <a:picLocks noChangeAspect="1"/>
          </p:cNvPicPr>
          <p:nvPr/>
        </p:nvPicPr>
        <p:blipFill>
          <a:blip r:embed="rId3"/>
          <a:stretch>
            <a:fillRect/>
          </a:stretch>
        </p:blipFill>
        <p:spPr>
          <a:xfrm>
            <a:off x="390002" y="962232"/>
            <a:ext cx="9363597" cy="4264957"/>
          </a:xfrm>
          <a:prstGeom prst="rect">
            <a:avLst/>
          </a:prstGeom>
        </p:spPr>
      </p:pic>
      <p:sp>
        <p:nvSpPr>
          <p:cNvPr id="6" name="TextBox 5">
            <a:extLst>
              <a:ext uri="{FF2B5EF4-FFF2-40B4-BE49-F238E27FC236}">
                <a16:creationId xmlns:a16="http://schemas.microsoft.com/office/drawing/2014/main" id="{38AEC145-FAE1-B590-1AF6-588BA1CB6FEC}"/>
              </a:ext>
            </a:extLst>
          </p:cNvPr>
          <p:cNvSpPr txBox="1"/>
          <p:nvPr/>
        </p:nvSpPr>
        <p:spPr>
          <a:xfrm>
            <a:off x="3505200" y="5227189"/>
            <a:ext cx="7239000" cy="830997"/>
          </a:xfrm>
          <a:prstGeom prst="rect">
            <a:avLst/>
          </a:prstGeom>
          <a:solidFill>
            <a:schemeClr val="accent2"/>
          </a:solidFill>
          <a:ln>
            <a:solidFill>
              <a:schemeClr val="accent1"/>
            </a:solidFill>
          </a:ln>
        </p:spPr>
        <p:txBody>
          <a:bodyPr wrap="square" rtlCol="0">
            <a:spAutoFit/>
          </a:bodyPr>
          <a:lstStyle/>
          <a:p>
            <a:r>
              <a:rPr lang="en-US" sz="2400" b="1" dirty="0">
                <a:solidFill>
                  <a:schemeClr val="bg1"/>
                </a:solidFill>
                <a:latin typeface="Aptos" panose="020B0004020202020204" pitchFamily="34" charset="0"/>
              </a:rPr>
              <a:t>Main question: do environmental factors affect COVID-19 transmission and containment efforts?</a:t>
            </a:r>
          </a:p>
        </p:txBody>
      </p:sp>
    </p:spTree>
    <p:extLst>
      <p:ext uri="{BB962C8B-B14F-4D97-AF65-F5344CB8AC3E}">
        <p14:creationId xmlns:p14="http://schemas.microsoft.com/office/powerpoint/2010/main" val="616184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Case Study: Sampling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200" b="1" dirty="0"/>
          </a:p>
        </p:txBody>
      </p:sp>
      <p:pic>
        <p:nvPicPr>
          <p:cNvPr id="7" name="Picture 6">
            <a:extLst>
              <a:ext uri="{FF2B5EF4-FFF2-40B4-BE49-F238E27FC236}">
                <a16:creationId xmlns:a16="http://schemas.microsoft.com/office/drawing/2014/main" id="{81280DB5-D2D5-2C4F-2B71-6B7E4745D86B}"/>
              </a:ext>
            </a:extLst>
          </p:cNvPr>
          <p:cNvPicPr>
            <a:picLocks noChangeAspect="1"/>
          </p:cNvPicPr>
          <p:nvPr/>
        </p:nvPicPr>
        <p:blipFill>
          <a:blip r:embed="rId3"/>
          <a:stretch>
            <a:fillRect/>
          </a:stretch>
        </p:blipFill>
        <p:spPr>
          <a:xfrm>
            <a:off x="3460614" y="815840"/>
            <a:ext cx="6064386" cy="6013241"/>
          </a:xfrm>
          <a:prstGeom prst="rect">
            <a:avLst/>
          </a:prstGeom>
        </p:spPr>
      </p:pic>
    </p:spTree>
    <p:extLst>
      <p:ext uri="{BB962C8B-B14F-4D97-AF65-F5344CB8AC3E}">
        <p14:creationId xmlns:p14="http://schemas.microsoft.com/office/powerpoint/2010/main" val="13175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3300">
                <a:latin typeface="+mj-lt"/>
              </a:rPr>
              <a:t>Case Study: Sampling Distributions</a:t>
            </a:r>
          </a:p>
        </p:txBody>
      </p:sp>
      <p:pic>
        <p:nvPicPr>
          <p:cNvPr id="5" name="Content Placeholder 4">
            <a:extLst>
              <a:ext uri="{FF2B5EF4-FFF2-40B4-BE49-F238E27FC236}">
                <a16:creationId xmlns:a16="http://schemas.microsoft.com/office/drawing/2014/main" id="{5E9C95B5-DFAE-0A02-76ED-14DA97864ACB}"/>
              </a:ext>
            </a:extLst>
          </p:cNvPr>
          <p:cNvPicPr>
            <a:picLocks noGrp="1" noChangeAspect="1"/>
          </p:cNvPicPr>
          <p:nvPr>
            <p:ph idx="1"/>
          </p:nvPr>
        </p:nvPicPr>
        <p:blipFill>
          <a:blip r:embed="rId3"/>
          <a:stretch>
            <a:fillRect/>
          </a:stretch>
        </p:blipFill>
        <p:spPr>
          <a:xfrm>
            <a:off x="944183" y="885245"/>
            <a:ext cx="6616823" cy="5078410"/>
          </a:xfrm>
          <a:prstGeom prst="rect">
            <a:avLst/>
          </a:prstGeom>
        </p:spPr>
      </p:pic>
    </p:spTree>
    <p:extLst>
      <p:ext uri="{BB962C8B-B14F-4D97-AF65-F5344CB8AC3E}">
        <p14:creationId xmlns:p14="http://schemas.microsoft.com/office/powerpoint/2010/main" val="966009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3300">
                <a:latin typeface="+mj-lt"/>
              </a:rPr>
              <a:t>Case Study: Sampling Distributions</a:t>
            </a:r>
          </a:p>
        </p:txBody>
      </p:sp>
      <p:sp>
        <p:nvSpPr>
          <p:cNvPr id="4" name="Content Placeholder 3">
            <a:extLst>
              <a:ext uri="{FF2B5EF4-FFF2-40B4-BE49-F238E27FC236}">
                <a16:creationId xmlns:a16="http://schemas.microsoft.com/office/drawing/2014/main" id="{2C6C07F7-99A7-BEBC-8017-B0CB9EA24E6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81C114E-060E-B2D7-ADFD-CBEB5B78F5AE}"/>
              </a:ext>
            </a:extLst>
          </p:cNvPr>
          <p:cNvPicPr>
            <a:picLocks noChangeAspect="1"/>
          </p:cNvPicPr>
          <p:nvPr/>
        </p:nvPicPr>
        <p:blipFill>
          <a:blip r:embed="rId3"/>
          <a:stretch>
            <a:fillRect/>
          </a:stretch>
        </p:blipFill>
        <p:spPr>
          <a:xfrm>
            <a:off x="990600" y="1066800"/>
            <a:ext cx="7010400" cy="5160894"/>
          </a:xfrm>
          <a:prstGeom prst="rect">
            <a:avLst/>
          </a:prstGeom>
        </p:spPr>
      </p:pic>
    </p:spTree>
    <p:extLst>
      <p:ext uri="{BB962C8B-B14F-4D97-AF65-F5344CB8AC3E}">
        <p14:creationId xmlns:p14="http://schemas.microsoft.com/office/powerpoint/2010/main" val="1583221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930859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96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9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298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7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237365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1204256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1626482282"/>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0.421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0.028</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0.041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0.632</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7762</TotalTime>
  <Words>4609</Words>
  <Application>Microsoft Office PowerPoint</Application>
  <PresentationFormat>Widescreen</PresentationFormat>
  <Paragraphs>641</Paragraphs>
  <Slides>99</Slides>
  <Notes>94</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99</vt:i4>
      </vt:variant>
    </vt:vector>
  </HeadingPairs>
  <TitlesOfParts>
    <vt:vector size="112" baseType="lpstr">
      <vt:lpstr>Aptos</vt:lpstr>
      <vt:lpstr>Arial</vt:lpstr>
      <vt:lpstr>Calibri</vt:lpstr>
      <vt:lpstr>Cambria Math</vt:lpstr>
      <vt:lpstr>Georgia</vt:lpstr>
      <vt:lpstr>Lucida Sans Unicode</vt:lpstr>
      <vt:lpstr>Symbol</vt:lpstr>
      <vt:lpstr>Tahoma</vt:lpstr>
      <vt:lpstr>Times New Roman</vt:lpstr>
      <vt:lpstr>Verdana</vt:lpstr>
      <vt:lpstr>Wingdings 2</vt:lpstr>
      <vt:lpstr>View</vt:lpstr>
      <vt:lpstr>Office Theme</vt:lpstr>
      <vt:lpstr>Intermediate Statistics</vt:lpstr>
      <vt:lpstr>PowerPoint Presentation</vt:lpstr>
      <vt:lpstr>But first</vt:lpstr>
      <vt:lpstr>But first</vt:lpstr>
      <vt:lpstr>But first</vt:lpstr>
      <vt:lpstr>But first</vt:lpstr>
      <vt:lpstr>But first: Interactive visualizations</vt:lpstr>
      <vt:lpstr>Finally…</vt:lpstr>
      <vt:lpstr>Populations and Samples</vt:lpstr>
      <vt:lpstr>Populations and Samples</vt:lpstr>
      <vt:lpstr>Sampling Distributions</vt:lpstr>
      <vt:lpstr>What is a Sample?</vt:lpstr>
      <vt:lpstr>Common Sampling Distributions</vt:lpstr>
      <vt:lpstr>Common Sampling Distributions</vt:lpstr>
      <vt:lpstr>Common Sampling Distributions</vt:lpstr>
      <vt:lpstr>Common Sampling Distributions: Bernoulli</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Another Handy Trick: Lognormal Distributions </vt:lpstr>
      <vt:lpstr>Another Handy Trick: Lognormal Distributions </vt:lpstr>
      <vt:lpstr>What is a Lognormal Distribution Capturing?</vt:lpstr>
      <vt:lpstr>Some PS1 Notes</vt:lpstr>
      <vt:lpstr>Data Viz (Winners?)</vt:lpstr>
      <vt:lpstr>Data Viz (Winners?)</vt:lpstr>
      <vt:lpstr>Some notes on tables</vt:lpstr>
      <vt:lpstr>Standard Errors</vt:lpstr>
      <vt:lpstr>Case Study: Sampling Distributions</vt:lpstr>
      <vt:lpstr>Case Study: Sampling Distributions</vt:lpstr>
      <vt:lpstr>Case Study: Sampling Distributions</vt:lpstr>
      <vt:lpstr>Case Study: Sampling Distributions</vt:lpstr>
      <vt:lpstr>Sampling Defined (Again)</vt:lpstr>
      <vt:lpstr>Sampling Defined (Again)</vt:lpstr>
      <vt:lpstr>Sampling Terminology</vt:lpstr>
      <vt:lpstr>Random (?) Sampling</vt:lpstr>
      <vt:lpstr>Example: Sampling a Mean</vt:lpstr>
      <vt:lpstr>Example: Sampling a Mean</vt:lpstr>
      <vt:lpstr>Example: Sampling a Mean</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Standard Errors: Are our Distributions Different?</vt:lpstr>
      <vt:lpstr>Standard Errors: Are our Distributions Different?</vt:lpstr>
      <vt:lpstr>Standard Errors</vt:lpstr>
      <vt:lpstr>CLT + Standard Errors = Standardizing Variables</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734</cp:revision>
  <dcterms:created xsi:type="dcterms:W3CDTF">2011-01-10T00:42:42Z</dcterms:created>
  <dcterms:modified xsi:type="dcterms:W3CDTF">2024-01-29T15:35:54Z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